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/>
        </p:nvSpPr>
        <p:spPr>
          <a:xfrm>
            <a:off x="827584" y="2723081"/>
            <a:ext cx="7582349" cy="22265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/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РЕЙТИНГОВАЯ ОЦЕНКА ДЕЯТЕЛЬНОСТИ</a:t>
            </a:r>
          </a:p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МЕДИЦИНСКИХ ОРГАНИЗАЦИЙ, </a:t>
            </a:r>
            <a:r>
              <a:rPr lang="ru-RU" sz="2800" b="1" dirty="0" smtClean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НАУЧНО-ИССЛЕДОВАТЕЛЬСКИХ </a:t>
            </a: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ИНСТИТУТОВ/НАУЧНЫХ ЦЕНТРОВ</a:t>
            </a:r>
          </a:p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по итогам </a:t>
            </a:r>
            <a:r>
              <a:rPr lang="ru-RU" sz="2800" b="1" dirty="0" smtClean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2018 </a:t>
            </a: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года</a:t>
            </a:r>
          </a:p>
        </p:txBody>
      </p:sp>
      <p:sp>
        <p:nvSpPr>
          <p:cNvPr id="8" name="красная полоса" descr="Красная полоса"/>
          <p:cNvSpPr>
            <a:spLocks noGrp="1"/>
          </p:cNvSpPr>
          <p:nvPr>
            <p:ph type="ctrTitle"/>
          </p:nvPr>
        </p:nvSpPr>
        <p:spPr>
          <a:xfrm>
            <a:off x="323528" y="215900"/>
            <a:ext cx="8208912" cy="692150"/>
          </a:xfrm>
          <a:prstGeom prst="rect">
            <a:avLst/>
          </a:prstGeom>
          <a:solidFill>
            <a:srgbClr val="188A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ru-RU" altLang="ru-RU" sz="1600" b="1" dirty="0">
                <a:solidFill>
                  <a:schemeClr val="bg1"/>
                </a:solidFill>
                <a:latin typeface="Arial" charset="0"/>
              </a:rPr>
              <a:t>РЕСПУБЛИКАНСКИЙ ЦЕНТР РАЗВИТИЯ ЗДРАВООХРАНЕНИЯ</a:t>
            </a:r>
            <a:br>
              <a:rPr lang="ru-RU" altLang="ru-RU" sz="1600" b="1" dirty="0">
                <a:solidFill>
                  <a:schemeClr val="bg1"/>
                </a:solidFill>
                <a:latin typeface="Arial" charset="0"/>
              </a:rPr>
            </a:br>
            <a:r>
              <a:rPr lang="ru-RU" altLang="ru-RU" sz="1600" b="1" dirty="0">
                <a:solidFill>
                  <a:schemeClr val="bg1"/>
                </a:solidFill>
                <a:latin typeface="Arial" charset="0"/>
              </a:rPr>
              <a:t>МИНИСТЕРСТВА ЗДРАВООХРАНЕНИЯ РЕСПУБЛИКИ </a:t>
            </a:r>
            <a:r>
              <a:rPr lang="ru-RU" altLang="ru-RU" sz="1600" b="1" dirty="0" smtClean="0">
                <a:solidFill>
                  <a:schemeClr val="bg1"/>
                </a:solidFill>
                <a:latin typeface="Arial" charset="0"/>
              </a:rPr>
              <a:t>КАЗАХСТАН</a:t>
            </a:r>
            <a:endParaRPr lang="ru-RU" dirty="0"/>
          </a:p>
        </p:txBody>
      </p:sp>
      <p:pic>
        <p:nvPicPr>
          <p:cNvPr id="9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469"/>
          <a:stretch>
            <a:fillRect/>
          </a:stretch>
        </p:blipFill>
        <p:spPr bwMode="auto">
          <a:xfrm>
            <a:off x="88161" y="138119"/>
            <a:ext cx="883439" cy="79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719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/>
        </p:nvSpPr>
        <p:spPr>
          <a:xfrm>
            <a:off x="1115616" y="2636912"/>
            <a:ext cx="7582349" cy="1795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/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РЕЙТИНГОВАЯ ОЦЕНКА ДЕЯТЕЛЬНОСТИ</a:t>
            </a:r>
          </a:p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 smtClean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НАУЧНО-ИССЛЕДОВАТЕЛЬСКИХ </a:t>
            </a: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ИНСТИТУТОВ/НАУЧНЫХ ЦЕНТРОВ</a:t>
            </a:r>
          </a:p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по итогам </a:t>
            </a:r>
            <a:r>
              <a:rPr lang="ru-RU" sz="2800" b="1" dirty="0" smtClean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2018 </a:t>
            </a: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val="188100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94151" y="44624"/>
            <a:ext cx="892899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распределения звезд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научно-исследовательских институтов, научных центров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5910486"/>
              </p:ext>
            </p:extLst>
          </p:nvPr>
        </p:nvGraphicFramePr>
        <p:xfrm>
          <a:off x="94150" y="544343"/>
          <a:ext cx="8928994" cy="6195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18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783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734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734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3026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163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0507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9782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8550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951451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258194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показателям научно-инновационной деятельности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7777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КР(%)=ФБ 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100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КР 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05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г.Астана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КФ «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UNIVERSITY MEDICAL CENTER»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77,8%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84,2%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0,772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93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г.Астана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АО "Национальный центр нейрохирургии"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77,8%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2,751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71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г.Алматы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Научно-исследовательский институт кардиологии и внутренних болезней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88,9%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78,9%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1,173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71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г.Алматы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РГП на ПХВ "Научный центр акушерства, гинекологии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перинатологии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 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68,4%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1,019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71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г.Алматы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АО "Национальный научный центр хирургии" им. А.Н.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Сызганова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55,6%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73,7%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3,597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4719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г.Алматы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Казахский научно-исследовательский институт онкологии и радиологии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61,1%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82,5%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4,907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4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г.Алматы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РГКП "Научный центр педиатрии и детской хирургии"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66,7%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78,9%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0,578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029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г.Астана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АО "Национальный научный медицинский центр"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72,2%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78,9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4,472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grpSp>
        <p:nvGrpSpPr>
          <p:cNvPr id="16" name="Группа 15"/>
          <p:cNvGrpSpPr/>
          <p:nvPr/>
        </p:nvGrpSpPr>
        <p:grpSpPr>
          <a:xfrm>
            <a:off x="4052079" y="2636912"/>
            <a:ext cx="829192" cy="145691"/>
            <a:chOff x="4800372" y="271747"/>
            <a:chExt cx="806733" cy="148083"/>
          </a:xfrm>
        </p:grpSpPr>
        <p:sp>
          <p:nvSpPr>
            <p:cNvPr id="17" name="5-конечная звезда 1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5-конечная звезда 1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5-конечная звезда 1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4074538" y="6381328"/>
            <a:ext cx="806733" cy="109788"/>
            <a:chOff x="4800372" y="271747"/>
            <a:chExt cx="806733" cy="148083"/>
          </a:xfrm>
        </p:grpSpPr>
        <p:sp>
          <p:nvSpPr>
            <p:cNvPr id="42" name="5-конечная звезда 4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5-конечная звезда 4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5-конечная звезда 4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5-конечная звезда 4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6566593" y="2672813"/>
            <a:ext cx="806733" cy="109788"/>
            <a:chOff x="4800372" y="271747"/>
            <a:chExt cx="806733" cy="148083"/>
          </a:xfrm>
        </p:grpSpPr>
        <p:sp>
          <p:nvSpPr>
            <p:cNvPr id="47" name="5-конечная звезда 4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5-конечная звезда 4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5-конечная звезда 4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5-конечная звезда 4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6545464" y="5898760"/>
            <a:ext cx="806733" cy="109788"/>
            <a:chOff x="4800372" y="271747"/>
            <a:chExt cx="806733" cy="148083"/>
          </a:xfrm>
        </p:grpSpPr>
        <p:sp>
          <p:nvSpPr>
            <p:cNvPr id="52" name="5-конечная звезда 5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5-конечная звезда 5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5-конечная звезда 5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5-конечная звезда 5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6545464" y="4872011"/>
            <a:ext cx="806733" cy="109788"/>
            <a:chOff x="4800372" y="271747"/>
            <a:chExt cx="806733" cy="148083"/>
          </a:xfrm>
        </p:grpSpPr>
        <p:sp>
          <p:nvSpPr>
            <p:cNvPr id="57" name="5-конечная звезда 5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5-конечная звезда 5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6574146" y="5409825"/>
            <a:ext cx="806733" cy="109788"/>
            <a:chOff x="4800372" y="271747"/>
            <a:chExt cx="806733" cy="148083"/>
          </a:xfrm>
        </p:grpSpPr>
        <p:sp>
          <p:nvSpPr>
            <p:cNvPr id="62" name="5-конечная звезда 6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5-конечная звезда 6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5-конечная звезда 6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6531650" y="6369107"/>
            <a:ext cx="806733" cy="109788"/>
            <a:chOff x="4800372" y="271747"/>
            <a:chExt cx="806733" cy="148083"/>
          </a:xfrm>
        </p:grpSpPr>
        <p:sp>
          <p:nvSpPr>
            <p:cNvPr id="67" name="5-конечная звезда 6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5-конечная звезда 6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6" name="Группа 75"/>
          <p:cNvGrpSpPr/>
          <p:nvPr/>
        </p:nvGrpSpPr>
        <p:grpSpPr>
          <a:xfrm>
            <a:off x="6574146" y="3757639"/>
            <a:ext cx="806733" cy="109788"/>
            <a:chOff x="4800372" y="271747"/>
            <a:chExt cx="806733" cy="148083"/>
          </a:xfrm>
        </p:grpSpPr>
        <p:sp>
          <p:nvSpPr>
            <p:cNvPr id="77" name="5-конечная звезда 7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5-конечная звезда 7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5-конечная звезда 7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4" name="Группа 103"/>
          <p:cNvGrpSpPr/>
          <p:nvPr/>
        </p:nvGrpSpPr>
        <p:grpSpPr>
          <a:xfrm>
            <a:off x="6654538" y="4294287"/>
            <a:ext cx="582325" cy="109788"/>
            <a:chOff x="6236568" y="276066"/>
            <a:chExt cx="582325" cy="148083"/>
          </a:xfrm>
        </p:grpSpPr>
        <p:sp>
          <p:nvSpPr>
            <p:cNvPr id="105" name="5-конечная звезда 10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5-конечная звезда 10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5-конечная звезда 10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4" name="Группа 113"/>
          <p:cNvGrpSpPr/>
          <p:nvPr/>
        </p:nvGrpSpPr>
        <p:grpSpPr>
          <a:xfrm>
            <a:off x="6491694" y="3241763"/>
            <a:ext cx="956531" cy="115747"/>
            <a:chOff x="3405227" y="254701"/>
            <a:chExt cx="1022757" cy="198726"/>
          </a:xfrm>
        </p:grpSpPr>
        <p:sp>
          <p:nvSpPr>
            <p:cNvPr id="115" name="5-конечная звезда 114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5-конечная звезда 115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5-конечная звезда 116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5-конечная звезда 117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5-конечная звезда 118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6" name="Группа 125"/>
          <p:cNvGrpSpPr/>
          <p:nvPr/>
        </p:nvGrpSpPr>
        <p:grpSpPr>
          <a:xfrm>
            <a:off x="4046685" y="3178401"/>
            <a:ext cx="829192" cy="145691"/>
            <a:chOff x="4800372" y="271747"/>
            <a:chExt cx="806733" cy="148083"/>
          </a:xfrm>
        </p:grpSpPr>
        <p:sp>
          <p:nvSpPr>
            <p:cNvPr id="127" name="5-конечная звезда 12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5-конечная звезда 12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5-конечная звезда 12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5-конечная звезда 12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1" name="Группа 130"/>
          <p:cNvGrpSpPr/>
          <p:nvPr/>
        </p:nvGrpSpPr>
        <p:grpSpPr>
          <a:xfrm>
            <a:off x="3991484" y="3717032"/>
            <a:ext cx="956531" cy="157520"/>
            <a:chOff x="3405227" y="254701"/>
            <a:chExt cx="1022757" cy="198726"/>
          </a:xfrm>
        </p:grpSpPr>
        <p:sp>
          <p:nvSpPr>
            <p:cNvPr id="132" name="5-конечная звезда 131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5-конечная звезда 132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5-конечная звезда 133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5-конечная звезда 134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5-конечная звезда 135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7" name="Группа 136"/>
          <p:cNvGrpSpPr/>
          <p:nvPr/>
        </p:nvGrpSpPr>
        <p:grpSpPr>
          <a:xfrm>
            <a:off x="4126175" y="4221088"/>
            <a:ext cx="639687" cy="146397"/>
            <a:chOff x="6236568" y="276066"/>
            <a:chExt cx="582325" cy="148083"/>
          </a:xfrm>
        </p:grpSpPr>
        <p:sp>
          <p:nvSpPr>
            <p:cNvPr id="138" name="5-конечная звезда 13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5-конечная звезда 13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5-конечная звезда 13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1" name="Группа 140"/>
          <p:cNvGrpSpPr/>
          <p:nvPr/>
        </p:nvGrpSpPr>
        <p:grpSpPr>
          <a:xfrm>
            <a:off x="4129613" y="4797152"/>
            <a:ext cx="639687" cy="146397"/>
            <a:chOff x="6236568" y="276066"/>
            <a:chExt cx="582325" cy="148083"/>
          </a:xfrm>
        </p:grpSpPr>
        <p:sp>
          <p:nvSpPr>
            <p:cNvPr id="142" name="5-конечная звезда 14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5-конечная звезда 14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5" name="Группа 144"/>
          <p:cNvGrpSpPr/>
          <p:nvPr/>
        </p:nvGrpSpPr>
        <p:grpSpPr>
          <a:xfrm>
            <a:off x="4120697" y="5373218"/>
            <a:ext cx="639687" cy="146397"/>
            <a:chOff x="6236568" y="276066"/>
            <a:chExt cx="582325" cy="148083"/>
          </a:xfrm>
        </p:grpSpPr>
        <p:sp>
          <p:nvSpPr>
            <p:cNvPr id="146" name="5-конечная звезда 14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5-конечная звезда 14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5-конечная звезда 14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9" name="Группа 148"/>
          <p:cNvGrpSpPr/>
          <p:nvPr/>
        </p:nvGrpSpPr>
        <p:grpSpPr>
          <a:xfrm>
            <a:off x="4120697" y="5862151"/>
            <a:ext cx="639687" cy="146397"/>
            <a:chOff x="6236568" y="276066"/>
            <a:chExt cx="582325" cy="148083"/>
          </a:xfrm>
        </p:grpSpPr>
        <p:sp>
          <p:nvSpPr>
            <p:cNvPr id="150" name="5-конечная звезда 14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1" name="5-конечная звезда 15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5-конечная звезда 151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1" name="Группа 80"/>
          <p:cNvGrpSpPr/>
          <p:nvPr/>
        </p:nvGrpSpPr>
        <p:grpSpPr>
          <a:xfrm>
            <a:off x="8355550" y="2709755"/>
            <a:ext cx="366301" cy="109787"/>
            <a:chOff x="6236568" y="276067"/>
            <a:chExt cx="366301" cy="148082"/>
          </a:xfrm>
        </p:grpSpPr>
        <p:sp>
          <p:nvSpPr>
            <p:cNvPr id="82" name="5-конечная звезда 8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5" name="Группа 84"/>
          <p:cNvGrpSpPr/>
          <p:nvPr/>
        </p:nvGrpSpPr>
        <p:grpSpPr>
          <a:xfrm>
            <a:off x="8280411" y="3196353"/>
            <a:ext cx="582325" cy="109788"/>
            <a:chOff x="6236568" y="276066"/>
            <a:chExt cx="582325" cy="148083"/>
          </a:xfrm>
        </p:grpSpPr>
        <p:sp>
          <p:nvSpPr>
            <p:cNvPr id="86" name="5-конечная звезда 8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5-конечная звезда 8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5-конечная звезда 8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9" name="Группа 88"/>
          <p:cNvGrpSpPr/>
          <p:nvPr/>
        </p:nvGrpSpPr>
        <p:grpSpPr>
          <a:xfrm>
            <a:off x="8391553" y="3713330"/>
            <a:ext cx="366301" cy="109787"/>
            <a:chOff x="6236568" y="276067"/>
            <a:chExt cx="366301" cy="148082"/>
          </a:xfrm>
        </p:grpSpPr>
        <p:sp>
          <p:nvSpPr>
            <p:cNvPr id="90" name="5-конечная звезда 8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5-конечная звезда 9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2" name="Группа 91"/>
          <p:cNvGrpSpPr/>
          <p:nvPr/>
        </p:nvGrpSpPr>
        <p:grpSpPr>
          <a:xfrm>
            <a:off x="8391553" y="4282251"/>
            <a:ext cx="366301" cy="109787"/>
            <a:chOff x="6236568" y="276067"/>
            <a:chExt cx="366301" cy="148082"/>
          </a:xfrm>
        </p:grpSpPr>
        <p:sp>
          <p:nvSpPr>
            <p:cNvPr id="93" name="5-конечная звезда 9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5-конечная звезда 9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5" name="Группа 94"/>
          <p:cNvGrpSpPr/>
          <p:nvPr/>
        </p:nvGrpSpPr>
        <p:grpSpPr>
          <a:xfrm>
            <a:off x="8424427" y="5880454"/>
            <a:ext cx="366301" cy="109787"/>
            <a:chOff x="6236568" y="276067"/>
            <a:chExt cx="366301" cy="148082"/>
          </a:xfrm>
        </p:grpSpPr>
        <p:sp>
          <p:nvSpPr>
            <p:cNvPr id="96" name="5-конечная звезда 9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8" name="Группа 97"/>
          <p:cNvGrpSpPr/>
          <p:nvPr/>
        </p:nvGrpSpPr>
        <p:grpSpPr>
          <a:xfrm>
            <a:off x="8132202" y="4833761"/>
            <a:ext cx="806733" cy="109788"/>
            <a:chOff x="4800372" y="271747"/>
            <a:chExt cx="806733" cy="148083"/>
          </a:xfrm>
        </p:grpSpPr>
        <p:sp>
          <p:nvSpPr>
            <p:cNvPr id="99" name="5-конечная звезда 98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5-конечная звезда 99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5-конечная звезда 10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5-конечная звезда 10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3" name="Группа 102"/>
          <p:cNvGrpSpPr/>
          <p:nvPr/>
        </p:nvGrpSpPr>
        <p:grpSpPr>
          <a:xfrm>
            <a:off x="8132202" y="5391523"/>
            <a:ext cx="806733" cy="109788"/>
            <a:chOff x="4800372" y="271747"/>
            <a:chExt cx="806733" cy="148083"/>
          </a:xfrm>
        </p:grpSpPr>
        <p:sp>
          <p:nvSpPr>
            <p:cNvPr id="108" name="5-конечная звезда 107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5-конечная звезда 108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5-конечная звезда 109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5-конечная звезда 110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2" name="Группа 111"/>
          <p:cNvGrpSpPr/>
          <p:nvPr/>
        </p:nvGrpSpPr>
        <p:grpSpPr>
          <a:xfrm>
            <a:off x="8132202" y="6361406"/>
            <a:ext cx="806733" cy="109788"/>
            <a:chOff x="4800372" y="271747"/>
            <a:chExt cx="806733" cy="148083"/>
          </a:xfrm>
        </p:grpSpPr>
        <p:sp>
          <p:nvSpPr>
            <p:cNvPr id="113" name="5-конечная звезда 112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5-конечная звезда 119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5-конечная звезда 12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5-конечная звезда 12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9893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-2272" y="0"/>
            <a:ext cx="9146271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распределения звезд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научно-исследовательских институтов, научных центров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0142345"/>
              </p:ext>
            </p:extLst>
          </p:nvPr>
        </p:nvGraphicFramePr>
        <p:xfrm>
          <a:off x="-2272" y="476672"/>
          <a:ext cx="9146274" cy="6381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8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99594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787500">
                <a:tc rowSpan="2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570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9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показателям научно-инновационной деятельности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1396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ПБ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КР(%)=ФБ/ </a:t>
                      </a: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*100</a:t>
                      </a:r>
                      <a:endParaRPr lang="ru-RU" sz="9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 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06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г.Алматы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АО "Казахский ордена «Знак Почета» научно-исследовательский институт глазных болезней"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МЗ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РК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47,2%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71,9%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0,655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43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г.Алматы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Научный центр урологии им. академика Б.У.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Джарбусынова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75,4%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0,352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50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г.Алматы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Национальный научный центр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фтизиопульмонологии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МЗ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РК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75,4%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0,8607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31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г.Алматы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Республиканский научно-практический центр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психического, здоровья МЗ РК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из 140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71,4%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  <a:r>
                        <a:rPr lang="ru-RU" sz="105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из 490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63,6%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0,205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368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г.Астана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АО «Национальный научный кардиохирургический центр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87,7%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2,151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877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Карагандинская 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РГКП "Национальный центр гигиены труда и профессиональных заболеваний" МЗ РК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61,1%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57,9%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2,731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184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г.Астана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Научно-исследовательский институт травматологии и ортопедии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77,8%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71,9%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0,733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354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ВКО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РГКП "НИИ радиационной медицины и экологии" МЗ РК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33,3%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52,6%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5,126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541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г.Алматы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РГП на ПХВ "Научно - исследовательский кожно-венерологический институт" 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44,4%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50,9%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0,462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86406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grpSp>
        <p:nvGrpSpPr>
          <p:cNvPr id="126" name="Группа 125"/>
          <p:cNvGrpSpPr/>
          <p:nvPr/>
        </p:nvGrpSpPr>
        <p:grpSpPr>
          <a:xfrm>
            <a:off x="4793595" y="6340927"/>
            <a:ext cx="365246" cy="109788"/>
            <a:chOff x="7472157" y="269324"/>
            <a:chExt cx="365246" cy="148082"/>
          </a:xfrm>
        </p:grpSpPr>
        <p:sp>
          <p:nvSpPr>
            <p:cNvPr id="127" name="5-конечная звезда 12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5-конечная звезда 12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9" name="Группа 128"/>
          <p:cNvGrpSpPr/>
          <p:nvPr/>
        </p:nvGrpSpPr>
        <p:grpSpPr>
          <a:xfrm>
            <a:off x="4672346" y="5760754"/>
            <a:ext cx="582325" cy="109788"/>
            <a:chOff x="6236568" y="276066"/>
            <a:chExt cx="582325" cy="148083"/>
          </a:xfrm>
        </p:grpSpPr>
        <p:sp>
          <p:nvSpPr>
            <p:cNvPr id="130" name="5-конечная звезда 12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5-конечная звезда 13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5-конечная звезда 131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7" name="Группа 136"/>
          <p:cNvGrpSpPr/>
          <p:nvPr/>
        </p:nvGrpSpPr>
        <p:grpSpPr>
          <a:xfrm>
            <a:off x="4665612" y="4639495"/>
            <a:ext cx="582325" cy="109788"/>
            <a:chOff x="6236568" y="276066"/>
            <a:chExt cx="582325" cy="148083"/>
          </a:xfrm>
        </p:grpSpPr>
        <p:sp>
          <p:nvSpPr>
            <p:cNvPr id="138" name="5-конечная звезда 13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5-конечная звезда 13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5-конечная звезда 13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1" name="Группа 150"/>
          <p:cNvGrpSpPr/>
          <p:nvPr/>
        </p:nvGrpSpPr>
        <p:grpSpPr>
          <a:xfrm>
            <a:off x="4668237" y="3117072"/>
            <a:ext cx="582325" cy="109788"/>
            <a:chOff x="6236568" y="276066"/>
            <a:chExt cx="582325" cy="148083"/>
          </a:xfrm>
        </p:grpSpPr>
        <p:sp>
          <p:nvSpPr>
            <p:cNvPr id="152" name="5-конечная звезда 15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5-конечная звезда 15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5-конечная звезда 15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5" name="Группа 154"/>
          <p:cNvGrpSpPr/>
          <p:nvPr/>
        </p:nvGrpSpPr>
        <p:grpSpPr>
          <a:xfrm>
            <a:off x="4671852" y="2643816"/>
            <a:ext cx="582325" cy="109788"/>
            <a:chOff x="6236568" y="276066"/>
            <a:chExt cx="582325" cy="148083"/>
          </a:xfrm>
        </p:grpSpPr>
        <p:sp>
          <p:nvSpPr>
            <p:cNvPr id="156" name="5-конечная звезда 15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7" name="5-конечная звезда 15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8" name="5-конечная звезда 15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2" name="Группа 171"/>
          <p:cNvGrpSpPr/>
          <p:nvPr/>
        </p:nvGrpSpPr>
        <p:grpSpPr>
          <a:xfrm>
            <a:off x="6796478" y="4076963"/>
            <a:ext cx="956531" cy="115747"/>
            <a:chOff x="3405227" y="254701"/>
            <a:chExt cx="1022757" cy="198726"/>
          </a:xfrm>
        </p:grpSpPr>
        <p:sp>
          <p:nvSpPr>
            <p:cNvPr id="173" name="5-конечная звезда 172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5-конечная звезда 17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5" name="5-конечная звезда 17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6" name="5-конечная звезда 175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7" name="5-конечная звезда 176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8" name="Группа 177"/>
          <p:cNvGrpSpPr/>
          <p:nvPr/>
        </p:nvGrpSpPr>
        <p:grpSpPr>
          <a:xfrm>
            <a:off x="7001794" y="3612554"/>
            <a:ext cx="582325" cy="109788"/>
            <a:chOff x="6236568" y="276066"/>
            <a:chExt cx="582325" cy="148083"/>
          </a:xfrm>
        </p:grpSpPr>
        <p:sp>
          <p:nvSpPr>
            <p:cNvPr id="179" name="5-конечная звезда 17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5-конечная звезда 17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1" name="5-конечная звезда 18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2" name="Группа 181"/>
          <p:cNvGrpSpPr/>
          <p:nvPr/>
        </p:nvGrpSpPr>
        <p:grpSpPr>
          <a:xfrm>
            <a:off x="6990429" y="4639496"/>
            <a:ext cx="582325" cy="109788"/>
            <a:chOff x="6236568" y="276066"/>
            <a:chExt cx="582325" cy="148083"/>
          </a:xfrm>
        </p:grpSpPr>
        <p:sp>
          <p:nvSpPr>
            <p:cNvPr id="183" name="5-конечная звезда 18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4" name="5-конечная звезда 18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5" name="5-конечная звезда 18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6" name="Группа 185"/>
          <p:cNvGrpSpPr/>
          <p:nvPr/>
        </p:nvGrpSpPr>
        <p:grpSpPr>
          <a:xfrm>
            <a:off x="6993559" y="6340926"/>
            <a:ext cx="582325" cy="109788"/>
            <a:chOff x="6236568" y="276066"/>
            <a:chExt cx="582325" cy="148083"/>
          </a:xfrm>
        </p:grpSpPr>
        <p:sp>
          <p:nvSpPr>
            <p:cNvPr id="187" name="5-конечная звезда 18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5-конечная звезда 18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9" name="5-конечная звезда 18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0" name="Группа 189"/>
          <p:cNvGrpSpPr/>
          <p:nvPr/>
        </p:nvGrpSpPr>
        <p:grpSpPr>
          <a:xfrm>
            <a:off x="6881741" y="2068735"/>
            <a:ext cx="806733" cy="109788"/>
            <a:chOff x="4800372" y="271747"/>
            <a:chExt cx="806733" cy="148083"/>
          </a:xfrm>
        </p:grpSpPr>
        <p:sp>
          <p:nvSpPr>
            <p:cNvPr id="191" name="5-конечная звезда 190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5-конечная звезда 191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3" name="5-конечная звезда 192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4" name="5-конечная звезда 193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9" name="Группа 98"/>
          <p:cNvGrpSpPr/>
          <p:nvPr/>
        </p:nvGrpSpPr>
        <p:grpSpPr>
          <a:xfrm>
            <a:off x="4556538" y="3583759"/>
            <a:ext cx="806733" cy="109788"/>
            <a:chOff x="4800372" y="271747"/>
            <a:chExt cx="806733" cy="148083"/>
          </a:xfrm>
        </p:grpSpPr>
        <p:sp>
          <p:nvSpPr>
            <p:cNvPr id="100" name="5-конечная звезда 9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5-конечная звезда 10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5-конечная звезда 10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5-конечная звезда 10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4" name="Группа 103"/>
          <p:cNvGrpSpPr/>
          <p:nvPr/>
        </p:nvGrpSpPr>
        <p:grpSpPr>
          <a:xfrm>
            <a:off x="4777282" y="2057294"/>
            <a:ext cx="365246" cy="109788"/>
            <a:chOff x="7472157" y="269324"/>
            <a:chExt cx="365246" cy="148082"/>
          </a:xfrm>
        </p:grpSpPr>
        <p:sp>
          <p:nvSpPr>
            <p:cNvPr id="105" name="5-конечная звезда 10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5-конечная звезда 10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7" name="Группа 106"/>
          <p:cNvGrpSpPr/>
          <p:nvPr/>
        </p:nvGrpSpPr>
        <p:grpSpPr>
          <a:xfrm>
            <a:off x="4559163" y="5252050"/>
            <a:ext cx="806733" cy="109788"/>
            <a:chOff x="4800372" y="271747"/>
            <a:chExt cx="806733" cy="148083"/>
          </a:xfrm>
        </p:grpSpPr>
        <p:sp>
          <p:nvSpPr>
            <p:cNvPr id="108" name="5-конечная звезда 107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5-конечная звезда 108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5-конечная звезда 109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5-конечная звезда 110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2" name="Группа 111"/>
          <p:cNvGrpSpPr/>
          <p:nvPr/>
        </p:nvGrpSpPr>
        <p:grpSpPr>
          <a:xfrm>
            <a:off x="4554269" y="4079581"/>
            <a:ext cx="826581" cy="115747"/>
            <a:chOff x="3405227" y="254701"/>
            <a:chExt cx="1022757" cy="198726"/>
          </a:xfrm>
        </p:grpSpPr>
        <p:sp>
          <p:nvSpPr>
            <p:cNvPr id="113" name="5-конечная звезда 112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5-конечная звезда 11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5-конечная звезда 11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5-конечная звезда 115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5-конечная звезда 116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8" name="Группа 117"/>
          <p:cNvGrpSpPr/>
          <p:nvPr/>
        </p:nvGrpSpPr>
        <p:grpSpPr>
          <a:xfrm>
            <a:off x="6874670" y="2627830"/>
            <a:ext cx="806733" cy="109788"/>
            <a:chOff x="4800372" y="271747"/>
            <a:chExt cx="806733" cy="148083"/>
          </a:xfrm>
        </p:grpSpPr>
        <p:sp>
          <p:nvSpPr>
            <p:cNvPr id="119" name="5-конечная звезда 118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5-конечная звезда 119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5-конечная звезда 12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5-конечная звезда 12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3" name="Группа 122"/>
          <p:cNvGrpSpPr/>
          <p:nvPr/>
        </p:nvGrpSpPr>
        <p:grpSpPr>
          <a:xfrm>
            <a:off x="6874670" y="3106897"/>
            <a:ext cx="806733" cy="109788"/>
            <a:chOff x="4800372" y="271747"/>
            <a:chExt cx="806733" cy="148083"/>
          </a:xfrm>
        </p:grpSpPr>
        <p:sp>
          <p:nvSpPr>
            <p:cNvPr id="124" name="5-конечная звезда 12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5-конечная звезда 12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1" name="5-конечная звезда 22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2" name="5-конечная звезда 22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3" name="Группа 222"/>
          <p:cNvGrpSpPr/>
          <p:nvPr/>
        </p:nvGrpSpPr>
        <p:grpSpPr>
          <a:xfrm>
            <a:off x="6874670" y="5252047"/>
            <a:ext cx="806733" cy="109788"/>
            <a:chOff x="4800372" y="271747"/>
            <a:chExt cx="806733" cy="148083"/>
          </a:xfrm>
        </p:grpSpPr>
        <p:sp>
          <p:nvSpPr>
            <p:cNvPr id="224" name="5-конечная звезда 22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5" name="5-конечная звезда 22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6" name="5-конечная звезда 22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7" name="5-конечная звезда 226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8" name="Группа 227"/>
          <p:cNvGrpSpPr/>
          <p:nvPr/>
        </p:nvGrpSpPr>
        <p:grpSpPr>
          <a:xfrm>
            <a:off x="7018650" y="5810411"/>
            <a:ext cx="582325" cy="109788"/>
            <a:chOff x="6236568" y="276066"/>
            <a:chExt cx="582325" cy="148083"/>
          </a:xfrm>
        </p:grpSpPr>
        <p:sp>
          <p:nvSpPr>
            <p:cNvPr id="229" name="5-конечная звезда 22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0" name="5-конечная звезда 22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1" name="5-конечная звезда 23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8532440" y="2069517"/>
            <a:ext cx="365246" cy="109788"/>
            <a:chOff x="7472157" y="269324"/>
            <a:chExt cx="365246" cy="148082"/>
          </a:xfrm>
        </p:grpSpPr>
        <p:sp>
          <p:nvSpPr>
            <p:cNvPr id="85" name="5-конечная звезда 8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7" name="Группа 86"/>
          <p:cNvGrpSpPr/>
          <p:nvPr/>
        </p:nvGrpSpPr>
        <p:grpSpPr>
          <a:xfrm>
            <a:off x="8532440" y="3117073"/>
            <a:ext cx="365246" cy="109788"/>
            <a:chOff x="7472157" y="269324"/>
            <a:chExt cx="365246" cy="148082"/>
          </a:xfrm>
        </p:grpSpPr>
        <p:sp>
          <p:nvSpPr>
            <p:cNvPr id="88" name="5-конечная звезда 87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0" name="Группа 89"/>
          <p:cNvGrpSpPr/>
          <p:nvPr/>
        </p:nvGrpSpPr>
        <p:grpSpPr>
          <a:xfrm>
            <a:off x="8532440" y="5252051"/>
            <a:ext cx="365246" cy="109788"/>
            <a:chOff x="7472157" y="269324"/>
            <a:chExt cx="365246" cy="148082"/>
          </a:xfrm>
        </p:grpSpPr>
        <p:sp>
          <p:nvSpPr>
            <p:cNvPr id="91" name="5-конечная звезда 90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5-конечная звезда 91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4" name="5-конечная звезда 93"/>
          <p:cNvSpPr/>
          <p:nvPr/>
        </p:nvSpPr>
        <p:spPr>
          <a:xfrm>
            <a:off x="8604448" y="2655848"/>
            <a:ext cx="144016" cy="109787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5-конечная звезда 95"/>
          <p:cNvSpPr/>
          <p:nvPr/>
        </p:nvSpPr>
        <p:spPr>
          <a:xfrm>
            <a:off x="8676456" y="3583760"/>
            <a:ext cx="144016" cy="109787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5-конечная звезда 96"/>
          <p:cNvSpPr/>
          <p:nvPr/>
        </p:nvSpPr>
        <p:spPr>
          <a:xfrm>
            <a:off x="8676456" y="6340928"/>
            <a:ext cx="144016" cy="109787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8" name="Группа 97"/>
          <p:cNvGrpSpPr/>
          <p:nvPr/>
        </p:nvGrpSpPr>
        <p:grpSpPr>
          <a:xfrm>
            <a:off x="8324915" y="5760755"/>
            <a:ext cx="763977" cy="159444"/>
            <a:chOff x="3405227" y="254701"/>
            <a:chExt cx="1022757" cy="198726"/>
          </a:xfrm>
        </p:grpSpPr>
        <p:sp>
          <p:nvSpPr>
            <p:cNvPr id="133" name="5-конечная звезда 132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5-конечная звезда 13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5-конечная звезда 13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5-конечная звезда 135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5-конечная звезда 140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2" name="Группа 141"/>
          <p:cNvGrpSpPr/>
          <p:nvPr/>
        </p:nvGrpSpPr>
        <p:grpSpPr>
          <a:xfrm>
            <a:off x="8421210" y="4085540"/>
            <a:ext cx="582325" cy="109788"/>
            <a:chOff x="6236568" y="276066"/>
            <a:chExt cx="582325" cy="148083"/>
          </a:xfrm>
        </p:grpSpPr>
        <p:sp>
          <p:nvSpPr>
            <p:cNvPr id="143" name="5-конечная звезда 14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5-конечная звезда 14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6" name="Группа 145"/>
          <p:cNvGrpSpPr/>
          <p:nvPr/>
        </p:nvGrpSpPr>
        <p:grpSpPr>
          <a:xfrm>
            <a:off x="8421210" y="4641946"/>
            <a:ext cx="582325" cy="109788"/>
            <a:chOff x="6236568" y="276066"/>
            <a:chExt cx="582325" cy="148083"/>
          </a:xfrm>
        </p:grpSpPr>
        <p:sp>
          <p:nvSpPr>
            <p:cNvPr id="147" name="5-конечная звезда 14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5-конечная звезда 14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5-конечная звезда 14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41606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1135</TotalTime>
  <Words>443</Words>
  <Application>Microsoft Office PowerPoint</Application>
  <PresentationFormat>Экран (4:3)</PresentationFormat>
  <Paragraphs>161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РЕСПУБЛИКАНСКИЙ ЦЕНТР РАЗВИТИЯ ЗДРАВООХРАНЕНИЯ МИНИСТЕРСТВА ЗДРАВООХРАНЕНИЯ РЕСПУБЛИКИ КАЗАХСТАН</vt:lpstr>
      <vt:lpstr>Презентация PowerPoint</vt:lpstr>
      <vt:lpstr>Итоги распределения звезд научно-исследовательских институтов, научных центров  по итогам 2018 года</vt:lpstr>
      <vt:lpstr>Итоги распределения звезд научно-исследовательских институтов, научных центров  по итогам 2018 года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РЕСПУБЛИКАНСКИЙ ЦЕНТР РАЗВИТИЯ ЗДРАВООХРАНЕНИЯ МИНИСТЕРСТВА ЗДРАВООХРАНЕНИЯ РЕСПУБЛИКИ КАЗАХСТАН</dc:title>
  <dc:creator>Елюбаев Асанали Санатович</dc:creator>
  <cp:lastModifiedBy>Елюбаев Асанали Санатович</cp:lastModifiedBy>
  <cp:revision>60</cp:revision>
  <dcterms:created xsi:type="dcterms:W3CDTF">2018-06-05T11:39:25Z</dcterms:created>
  <dcterms:modified xsi:type="dcterms:W3CDTF">2019-07-08T13:36:04Z</dcterms:modified>
</cp:coreProperties>
</file>